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40" r:id="rId3"/>
    <p:sldId id="299" r:id="rId4"/>
    <p:sldId id="300" r:id="rId5"/>
    <p:sldId id="302" r:id="rId6"/>
    <p:sldId id="303" r:id="rId7"/>
    <p:sldId id="341" r:id="rId8"/>
    <p:sldId id="278" r:id="rId9"/>
    <p:sldId id="304" r:id="rId10"/>
    <p:sldId id="279" r:id="rId11"/>
    <p:sldId id="280" r:id="rId12"/>
    <p:sldId id="281" r:id="rId13"/>
    <p:sldId id="261" r:id="rId14"/>
    <p:sldId id="262" r:id="rId15"/>
    <p:sldId id="266" r:id="rId16"/>
    <p:sldId id="265" r:id="rId17"/>
    <p:sldId id="267" r:id="rId18"/>
    <p:sldId id="258" r:id="rId19"/>
    <p:sldId id="259" r:id="rId20"/>
    <p:sldId id="268" r:id="rId21"/>
    <p:sldId id="276" r:id="rId22"/>
    <p:sldId id="277" r:id="rId23"/>
    <p:sldId id="269" r:id="rId24"/>
    <p:sldId id="270" r:id="rId25"/>
    <p:sldId id="274" r:id="rId26"/>
    <p:sldId id="257" r:id="rId27"/>
    <p:sldId id="260" r:id="rId28"/>
    <p:sldId id="271" r:id="rId29"/>
    <p:sldId id="272" r:id="rId30"/>
    <p:sldId id="273" r:id="rId31"/>
    <p:sldId id="263" r:id="rId32"/>
    <p:sldId id="264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75" r:id="rId43"/>
    <p:sldId id="291" r:id="rId44"/>
    <p:sldId id="292" r:id="rId45"/>
    <p:sldId id="293" r:id="rId46"/>
    <p:sldId id="294" r:id="rId47"/>
    <p:sldId id="295" r:id="rId48"/>
    <p:sldId id="297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E16447-3AAB-D640-880C-3BFCAD33FA53}">
          <p14:sldIdLst>
            <p14:sldId id="256"/>
            <p14:sldId id="340"/>
            <p14:sldId id="299"/>
            <p14:sldId id="300"/>
            <p14:sldId id="302"/>
            <p14:sldId id="303"/>
            <p14:sldId id="341"/>
            <p14:sldId id="278"/>
            <p14:sldId id="304"/>
            <p14:sldId id="279"/>
            <p14:sldId id="280"/>
            <p14:sldId id="281"/>
            <p14:sldId id="261"/>
            <p14:sldId id="262"/>
            <p14:sldId id="266"/>
            <p14:sldId id="265"/>
            <p14:sldId id="267"/>
            <p14:sldId id="258"/>
            <p14:sldId id="259"/>
            <p14:sldId id="268"/>
            <p14:sldId id="276"/>
            <p14:sldId id="277"/>
            <p14:sldId id="269"/>
            <p14:sldId id="270"/>
            <p14:sldId id="274"/>
            <p14:sldId id="257"/>
            <p14:sldId id="260"/>
            <p14:sldId id="271"/>
            <p14:sldId id="272"/>
            <p14:sldId id="273"/>
            <p14:sldId id="263"/>
            <p14:sldId id="264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5"/>
            <p14:sldId id="291"/>
            <p14:sldId id="292"/>
            <p14:sldId id="293"/>
            <p14:sldId id="294"/>
            <p14:sldId id="295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7" autoAdjust="0"/>
    <p:restoredTop sz="94675"/>
  </p:normalViewPr>
  <p:slideViewPr>
    <p:cSldViewPr snapToGrid="0">
      <p:cViewPr varScale="1">
        <p:scale>
          <a:sx n="119" d="100"/>
          <a:sy n="11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4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10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8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6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9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66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51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23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2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6B3C3C-DBB9-A44E-AD9A-10DDFEECC975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A714A-5DFE-5941-AF46-5D92D5BA8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6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loud.ibm.com/lo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biz/StartwithAI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ibm.biz/BuildAIAssistan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skillsbuild.org/college-students" TargetMode="External"/><Relationship Id="rId4" Type="http://schemas.openxmlformats.org/officeDocument/2006/relationships/hyperlink" Target="https://ibm.biz/GenAiforDataClassific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ibm.com/academic/topic/cloud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it.ly/IBMAcademicInnovati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ibm.com/watson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killsbuild.org/college-student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templates/project-management/simple-project-board-6QW0Ciu8" TargetMode="External"/><Relationship Id="rId2" Type="http://schemas.openxmlformats.org/officeDocument/2006/relationships/hyperlink" Target="mailto:j0nnymac@uk.ibm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academic/hom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0C8112-5D2E-0B03-9C39-39639F7C475E}"/>
              </a:ext>
            </a:extLst>
          </p:cNvPr>
          <p:cNvSpPr/>
          <p:nvPr/>
        </p:nvSpPr>
        <p:spPr>
          <a:xfrm>
            <a:off x="148388" y="95179"/>
            <a:ext cx="11895223" cy="6667642"/>
          </a:xfrm>
          <a:prstGeom prst="roundRect">
            <a:avLst/>
          </a:prstGeom>
          <a:solidFill>
            <a:srgbClr val="002060">
              <a:alpha val="25000"/>
            </a:srgbClr>
          </a:solidFill>
          <a:scene3d>
            <a:camera prst="orthographicFront"/>
            <a:lightRig rig="threePt" dir="t"/>
          </a:scene3d>
          <a:sp3d>
            <a:bevelT w="57150"/>
            <a:bevelB w="317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4DD51-A4BA-FD55-9760-A921928E7B72}"/>
              </a:ext>
            </a:extLst>
          </p:cNvPr>
          <p:cNvSpPr txBox="1"/>
          <p:nvPr/>
        </p:nvSpPr>
        <p:spPr>
          <a:xfrm>
            <a:off x="387015" y="2009274"/>
            <a:ext cx="1141796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rgbClr val="FFFF00"/>
                </a:solidFill>
              </a:rPr>
              <a:t>Project SOP</a:t>
            </a:r>
          </a:p>
          <a:p>
            <a:pPr algn="ctr"/>
            <a:r>
              <a:rPr lang="en-GB" sz="5400" dirty="0">
                <a:solidFill>
                  <a:srgbClr val="FFFF00"/>
                </a:solidFill>
              </a:rPr>
              <a:t>2025</a:t>
            </a:r>
          </a:p>
          <a:p>
            <a:pPr algn="ctr"/>
            <a:endParaRPr lang="en-GB" sz="5400" dirty="0">
              <a:solidFill>
                <a:srgbClr val="FFFF00"/>
              </a:solidFill>
            </a:endParaRPr>
          </a:p>
          <a:p>
            <a:pPr algn="ctr"/>
            <a:r>
              <a:rPr lang="en-GB" sz="5400" dirty="0">
                <a:solidFill>
                  <a:srgbClr val="FFFF00"/>
                </a:solidFill>
              </a:rPr>
              <a:t>DO NOT ENTER A CREDIT CARD</a:t>
            </a:r>
          </a:p>
          <a:p>
            <a:pPr algn="ctr"/>
            <a:r>
              <a:rPr lang="en-GB" sz="5400" dirty="0">
                <a:solidFill>
                  <a:srgbClr val="FFFF00"/>
                </a:solidFill>
              </a:rPr>
              <a:t>INTO IBM CLOUD</a:t>
            </a:r>
          </a:p>
          <a:p>
            <a:endParaRPr lang="en-GB" sz="2400" dirty="0">
              <a:solidFill>
                <a:srgbClr val="FFFF00"/>
              </a:solidFill>
            </a:endParaRPr>
          </a:p>
        </p:txBody>
      </p:sp>
      <p:pic>
        <p:nvPicPr>
          <p:cNvPr id="8" name="IBMLogo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114286-9A76-5D61-684A-332EA9EA8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r="5814" b="1"/>
          <a:stretch/>
        </p:blipFill>
        <p:spPr>
          <a:xfrm>
            <a:off x="10515512" y="6129780"/>
            <a:ext cx="1602293" cy="626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358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Enter academic email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5E8A1-A986-03D3-63E7-F13270C6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693286"/>
            <a:ext cx="10425085" cy="46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8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Fill account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568DB-EFF8-273C-8028-FC13FCF9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854226"/>
            <a:ext cx="9573961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Fill additional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A73FE-D642-CB9A-6F43-47E16C805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43" y="1069917"/>
            <a:ext cx="9354856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Code sent to your email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385E2-D54E-739A-CE8C-846AAFE5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19" y="641032"/>
            <a:ext cx="6658904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6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The code you should receive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B0CB4-8DE9-5B3B-0A50-1E4737E2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999" y="386108"/>
            <a:ext cx="461074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3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Copy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7F18F-7EFE-6426-138B-74B74F86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33" y="746706"/>
            <a:ext cx="6411220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1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82" y="5947590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You should receive this email of 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2026C-E51E-4845-D416-284D7FC9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297" y="445278"/>
            <a:ext cx="6173061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82" y="5947590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Welcome to IBM skill 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718EB-5976-034A-84FF-4A4B1A99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53" y="883489"/>
            <a:ext cx="9478698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AD34-099B-1DD2-D5CD-887E40436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IBM Cloud account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8DAD288-E6F9-78B7-80FD-7A3C30AB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dirty="0"/>
              <a:t>Do NOT enter a credit card</a:t>
            </a:r>
          </a:p>
        </p:txBody>
      </p:sp>
    </p:spTree>
    <p:extLst>
      <p:ext uri="{BB962C8B-B14F-4D97-AF65-F5344CB8AC3E}">
        <p14:creationId xmlns:p14="http://schemas.microsoft.com/office/powerpoint/2010/main" val="3494933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933715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 to </a:t>
            </a:r>
            <a:r>
              <a:rPr lang="en-US" sz="3200" dirty="0">
                <a:solidFill>
                  <a:schemeClr val="bg1"/>
                </a:solidFill>
                <a:hlinkClick r:id="rId2"/>
              </a:rPr>
              <a:t>https://cloud.ibm.com/login</a:t>
            </a:r>
            <a:r>
              <a:rPr lang="en-US" sz="3200" dirty="0">
                <a:solidFill>
                  <a:schemeClr val="bg1"/>
                </a:solidFill>
              </a:rPr>
              <a:t> and create an account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4B8A6DD-FC2A-A31D-7C61-F51B2633C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390" y="40125"/>
            <a:ext cx="5733220" cy="58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5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C5333-6FA2-2D53-2895-73B3B84D4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F2E3BE-92AF-6817-C787-5BDD7924C570}"/>
              </a:ext>
            </a:extLst>
          </p:cNvPr>
          <p:cNvSpPr/>
          <p:nvPr/>
        </p:nvSpPr>
        <p:spPr>
          <a:xfrm>
            <a:off x="148388" y="95179"/>
            <a:ext cx="11895223" cy="6667642"/>
          </a:xfrm>
          <a:prstGeom prst="roundRect">
            <a:avLst/>
          </a:prstGeom>
          <a:solidFill>
            <a:srgbClr val="002060">
              <a:alpha val="25000"/>
            </a:srgbClr>
          </a:solidFill>
          <a:scene3d>
            <a:camera prst="orthographicFront"/>
            <a:lightRig rig="threePt" dir="t"/>
          </a:scene3d>
          <a:sp3d>
            <a:bevelT w="57150"/>
            <a:bevelB w="317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17BD0027-E4EF-EF2F-04CD-4EF5E0F23F8D}"/>
              </a:ext>
            </a:extLst>
          </p:cNvPr>
          <p:cNvSpPr txBox="1"/>
          <p:nvPr/>
        </p:nvSpPr>
        <p:spPr>
          <a:xfrm>
            <a:off x="774032" y="385011"/>
            <a:ext cx="114179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A.I Project Pathway Introduction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1. Register for Skills Build - S</a:t>
            </a:r>
            <a:r>
              <a:rPr lang="en-GB" sz="2200" b="1" dirty="0">
                <a:solidFill>
                  <a:schemeClr val="bg1"/>
                </a:solidFill>
              </a:rPr>
              <a:t>ign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b="1" dirty="0">
                <a:solidFill>
                  <a:schemeClr val="bg1"/>
                </a:solidFill>
              </a:rPr>
              <a:t>up</a:t>
            </a:r>
            <a:r>
              <a:rPr lang="en-GB" sz="2200" dirty="0">
                <a:solidFill>
                  <a:schemeClr val="bg1"/>
                </a:solidFill>
              </a:rPr>
              <a:t> &amp; log in with your </a:t>
            </a:r>
            <a:r>
              <a:rPr lang="en-GB" sz="2200" dirty="0">
                <a:solidFill>
                  <a:srgbClr val="FFFF00"/>
                </a:solidFill>
              </a:rPr>
              <a:t>Gmail/Google id when using the links below</a:t>
            </a:r>
          </a:p>
          <a:p>
            <a:endParaRPr lang="en-GB" sz="2200" dirty="0">
              <a:solidFill>
                <a:srgbClr val="FFFF00"/>
              </a:solidFill>
            </a:endParaRPr>
          </a:p>
          <a:p>
            <a:pPr marL="457200" indent="-457200">
              <a:buFontTx/>
              <a:buAutoNum type="arabicPeriod" startAt="2"/>
            </a:pPr>
            <a:r>
              <a:rPr lang="en-GB" sz="2200" b="1" dirty="0">
                <a:solidFill>
                  <a:schemeClr val="bg1"/>
                </a:solidFill>
              </a:rPr>
              <a:t>Complete:</a:t>
            </a:r>
            <a:r>
              <a:rPr lang="en-GB" sz="2200" dirty="0">
                <a:solidFill>
                  <a:schemeClr val="bg1"/>
                </a:solidFill>
              </a:rPr>
              <a:t> Getting Started with AI – covering Intro to AI and Intro to </a:t>
            </a:r>
            <a:r>
              <a:rPr lang="en-GB" sz="2200" dirty="0" err="1">
                <a:solidFill>
                  <a:schemeClr val="bg1"/>
                </a:solidFill>
              </a:rPr>
              <a:t>GenAI</a:t>
            </a:r>
            <a:r>
              <a:rPr lang="en-GB" sz="2200" dirty="0">
                <a:solidFill>
                  <a:schemeClr val="bg1"/>
                </a:solidFill>
              </a:rPr>
              <a:t> (3 mini courses 1hr each)</a:t>
            </a:r>
          </a:p>
          <a:p>
            <a:r>
              <a:rPr lang="en-GB" sz="22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https://ibm.biz/StartwithAI</a:t>
            </a:r>
            <a:endParaRPr lang="en-GB" sz="2200" dirty="0">
              <a:solidFill>
                <a:srgbClr val="FFFF00"/>
              </a:solidFill>
            </a:endParaRPr>
          </a:p>
          <a:p>
            <a:endParaRPr lang="en-GB" sz="2200" dirty="0">
              <a:solidFill>
                <a:srgbClr val="FFFF00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3. </a:t>
            </a:r>
            <a:r>
              <a:rPr lang="en-GB" sz="2200" b="1" dirty="0" err="1">
                <a:solidFill>
                  <a:schemeClr val="bg1"/>
                </a:solidFill>
              </a:rPr>
              <a:t>Complete</a:t>
            </a:r>
            <a:r>
              <a:rPr lang="en-GB" sz="2200" dirty="0" err="1">
                <a:solidFill>
                  <a:schemeClr val="bg1"/>
                </a:solidFill>
              </a:rPr>
              <a:t>:Build</a:t>
            </a:r>
            <a:r>
              <a:rPr lang="en-GB" sz="2200" dirty="0">
                <a:solidFill>
                  <a:schemeClr val="bg1"/>
                </a:solidFill>
              </a:rPr>
              <a:t> your own AI Assistant (1hr) – some hands on practical for AI</a:t>
            </a:r>
          </a:p>
          <a:p>
            <a:r>
              <a:rPr lang="en-GB" sz="22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https://ibm.biz/BuildAIAssistant</a:t>
            </a:r>
            <a:endParaRPr lang="en-GB" sz="2200" dirty="0">
              <a:solidFill>
                <a:srgbClr val="FFFF00"/>
              </a:solidFill>
            </a:endParaRPr>
          </a:p>
          <a:p>
            <a:endParaRPr lang="en-GB" sz="2200" dirty="0">
              <a:solidFill>
                <a:srgbClr val="FFFF00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4</a:t>
            </a:r>
            <a:r>
              <a:rPr lang="en-GB" sz="2200" b="1" dirty="0">
                <a:solidFill>
                  <a:schemeClr val="bg1"/>
                </a:solidFill>
              </a:rPr>
              <a:t>. Review</a:t>
            </a:r>
            <a:r>
              <a:rPr lang="en-GB" sz="2200" dirty="0">
                <a:solidFill>
                  <a:schemeClr val="bg1"/>
                </a:solidFill>
              </a:rPr>
              <a:t>: Classifying Data using </a:t>
            </a:r>
            <a:r>
              <a:rPr lang="en-GB" sz="2200" dirty="0" err="1">
                <a:solidFill>
                  <a:schemeClr val="bg1"/>
                </a:solidFill>
              </a:rPr>
              <a:t>GenAI</a:t>
            </a:r>
            <a:r>
              <a:rPr lang="en-GB" sz="2200" dirty="0">
                <a:solidFill>
                  <a:schemeClr val="bg1"/>
                </a:solidFill>
              </a:rPr>
              <a:t> – effectively how to simplify data tasks with </a:t>
            </a:r>
            <a:r>
              <a:rPr lang="en-GB" sz="2200" dirty="0" err="1">
                <a:solidFill>
                  <a:schemeClr val="bg1"/>
                </a:solidFill>
              </a:rPr>
              <a:t>GenAI</a:t>
            </a:r>
            <a:endParaRPr lang="en-GB" sz="2200" dirty="0">
              <a:solidFill>
                <a:schemeClr val="bg1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(good intro into useful </a:t>
            </a:r>
            <a:r>
              <a:rPr lang="en-GB" sz="2200" dirty="0" err="1">
                <a:solidFill>
                  <a:schemeClr val="bg1"/>
                </a:solidFill>
              </a:rPr>
              <a:t>GenAI</a:t>
            </a:r>
            <a:r>
              <a:rPr lang="en-GB" sz="2200" dirty="0">
                <a:solidFill>
                  <a:schemeClr val="bg1"/>
                </a:solidFill>
              </a:rPr>
              <a:t>)</a:t>
            </a:r>
          </a:p>
          <a:p>
            <a:r>
              <a:rPr lang="en-GB" sz="22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https://ibm.biz/GenAiforDataClassification</a:t>
            </a:r>
            <a:endParaRPr lang="en-GB" sz="2200" dirty="0">
              <a:solidFill>
                <a:srgbClr val="FFFF00"/>
              </a:solidFill>
            </a:endParaRPr>
          </a:p>
          <a:p>
            <a:endParaRPr lang="en-GB" sz="2200" dirty="0">
              <a:solidFill>
                <a:srgbClr val="FFFF00"/>
              </a:solidFill>
            </a:endParaRPr>
          </a:p>
          <a:p>
            <a:r>
              <a:rPr lang="en-GB" sz="2200" dirty="0">
                <a:solidFill>
                  <a:srgbClr val="FFFF00"/>
                </a:solidFill>
              </a:rPr>
              <a:t>5 </a:t>
            </a:r>
            <a:r>
              <a:rPr lang="en-GB" sz="22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https://skillsbuild.org/college-students</a:t>
            </a:r>
            <a:r>
              <a:rPr lang="en-GB" sz="2200" dirty="0">
                <a:solidFill>
                  <a:srgbClr val="FFFF00"/>
                </a:solidFill>
              </a:rPr>
              <a:t>   - open, start and review all AI courses (no need to complete)</a:t>
            </a:r>
          </a:p>
        </p:txBody>
      </p:sp>
      <p:pic>
        <p:nvPicPr>
          <p:cNvPr id="8" name="IBMLogo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FEE0CB-0A0B-5331-1891-9CF75D98D6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07" r="5814" b="1"/>
          <a:stretch/>
        </p:blipFill>
        <p:spPr>
          <a:xfrm>
            <a:off x="10515512" y="6129780"/>
            <a:ext cx="1602293" cy="626206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6290E4-0B58-9FB0-9B9C-3597B023D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9241" y="2476895"/>
            <a:ext cx="5474369" cy="9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49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933715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Check your email to obtain the code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A543C5-3EDE-63A3-29C2-3CB9B759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68" y="67328"/>
            <a:ext cx="5700294" cy="586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7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933715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Copy the code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45C98EB-972B-F4D8-6A60-2D8BC3F0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446" y="949348"/>
            <a:ext cx="5895051" cy="51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1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933715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Paste the code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8D655F-B96F-DB76-1759-29B7742C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272" y="43019"/>
            <a:ext cx="5664657" cy="58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8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933715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Fill personal information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549628-EB91-C433-EF70-3593EA90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79" y="124886"/>
            <a:ext cx="5921486" cy="58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6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099413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Click on “Register with a code”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C98F1B-49CC-28E0-7759-67CE98FF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548" y="120978"/>
            <a:ext cx="6136868" cy="58127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3209A5F-C9FF-34BD-7205-10C5A59A94E2}"/>
              </a:ext>
            </a:extLst>
          </p:cNvPr>
          <p:cNvSpPr/>
          <p:nvPr/>
        </p:nvSpPr>
        <p:spPr>
          <a:xfrm>
            <a:off x="3818236" y="1828801"/>
            <a:ext cx="1433385" cy="3336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DD9ED-447B-5776-CEFA-AD2EA885C87F}"/>
              </a:ext>
            </a:extLst>
          </p:cNvPr>
          <p:cNvSpPr txBox="1">
            <a:spLocks/>
          </p:cNvSpPr>
          <p:nvPr/>
        </p:nvSpPr>
        <p:spPr>
          <a:xfrm>
            <a:off x="4534928" y="67378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Do NOT enter a credit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099413"/>
            <a:ext cx="10911840" cy="6400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Register with the code that you can find in your IBM skill software account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A72879-88BA-0455-6F5C-6C9B6A78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24" y="118506"/>
            <a:ext cx="8115605" cy="578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 to </a:t>
            </a:r>
            <a:r>
              <a:rPr lang="en-US" sz="3200" dirty="0">
                <a:solidFill>
                  <a:schemeClr val="bg1"/>
                </a:solidFill>
                <a:hlinkClick r:id="rId2"/>
              </a:rPr>
              <a:t>https://www.ibm.com/academic/topic/cloud</a:t>
            </a:r>
            <a:r>
              <a:rPr lang="en-US" sz="3200" dirty="0">
                <a:solidFill>
                  <a:schemeClr val="bg1"/>
                </a:solidFill>
              </a:rPr>
              <a:t> and software section. Click on “IBM Cloud Feature Code”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2CE03-767D-411E-04C8-B18664EC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7" y="641032"/>
            <a:ext cx="11915126" cy="473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Click on “Request Feature Code”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BBF62C-56B6-8270-C4A3-5F032B95D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766221"/>
            <a:ext cx="11505351" cy="40715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956335-E4F4-18B4-C7EA-600BD1E76E90}"/>
              </a:ext>
            </a:extLst>
          </p:cNvPr>
          <p:cNvSpPr/>
          <p:nvPr/>
        </p:nvSpPr>
        <p:spPr>
          <a:xfrm>
            <a:off x="640080" y="2075936"/>
            <a:ext cx="1322173" cy="44484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0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Copy the code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009A32-13A1-5279-E170-C4F69301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46" y="645621"/>
            <a:ext cx="7772400" cy="493126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956335-E4F4-18B4-C7EA-600BD1E76E90}"/>
              </a:ext>
            </a:extLst>
          </p:cNvPr>
          <p:cNvSpPr/>
          <p:nvPr/>
        </p:nvSpPr>
        <p:spPr>
          <a:xfrm>
            <a:off x="2976450" y="3206578"/>
            <a:ext cx="2954793" cy="44484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7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058801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Paste the code and create your account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6381773-DEE1-713E-09B5-06E9AFCE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9501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AA55-5D37-6E57-8D07-4B34DB8B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Achievement for your </a:t>
            </a:r>
            <a:r>
              <a:rPr lang="en-GB"/>
              <a:t>micro credentials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350D2-592E-E237-D69D-A63D880CB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1. Get your certificate of achievement</a:t>
            </a:r>
          </a:p>
          <a:p>
            <a:pPr lvl="1"/>
            <a:r>
              <a:rPr lang="en-GB" b="0" i="0" dirty="0">
                <a:solidFill>
                  <a:srgbClr val="000000"/>
                </a:solidFill>
                <a:effectLst/>
              </a:rPr>
              <a:t>Can </a:t>
            </a:r>
            <a:r>
              <a:rPr lang="en-GB" dirty="0">
                <a:solidFill>
                  <a:srgbClr val="000000"/>
                </a:solidFill>
              </a:rPr>
              <a:t>each team member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register with an email here  - </a:t>
            </a:r>
            <a:r>
              <a:rPr lang="en-GB" b="0" i="0" dirty="0">
                <a:effectLst/>
                <a:hlinkClick r:id="rId2"/>
              </a:rPr>
              <a:t>https://bit.ly/IBMAcademicInnovation</a:t>
            </a:r>
            <a:r>
              <a:rPr lang="en-GB" b="0" i="0" dirty="0">
                <a:solidFill>
                  <a:srgbClr val="000000"/>
                </a:solidFill>
                <a:effectLst/>
              </a:rPr>
              <a:t> and simply Mark complete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Look under Actions to get your certificate</a:t>
            </a:r>
            <a:endParaRPr lang="en-GB" b="0" i="0" dirty="0">
              <a:solidFill>
                <a:srgbClr val="000000"/>
              </a:solidFill>
              <a:effectLst/>
            </a:endParaRPr>
          </a:p>
          <a:p>
            <a:pPr marL="457200" lvl="1" indent="0">
              <a:buNone/>
            </a:pPr>
            <a:endParaRPr lang="en-GB" dirty="0">
              <a:solidFill>
                <a:srgbClr val="000000"/>
              </a:solidFill>
              <a:latin typeface="Raavi" panose="020B0502040204020203" pitchFamily="34" charset="0"/>
            </a:endParaRP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676AF-9F3E-B13B-E5F3-5139A8773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086" y="3594817"/>
            <a:ext cx="5807466" cy="32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71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0640-8D0E-0F56-01E0-FEFED368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058801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Now, you have access to IBM Cloud Resources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B3FC15-3325-2320-F22F-60BB71EB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30" y="248379"/>
            <a:ext cx="9933185" cy="53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3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822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to:  </a:t>
            </a:r>
            <a:r>
              <a:rPr lang="en-US" dirty="0">
                <a:hlinkClick r:id="rId2"/>
              </a:rPr>
              <a:t>https://www.ibm.com/watsonx</a:t>
            </a:r>
            <a:r>
              <a:rPr lang="en-US" dirty="0"/>
              <a:t> and click on </a:t>
            </a:r>
            <a:r>
              <a:rPr lang="en-US" b="1" dirty="0"/>
              <a:t>Start with </a:t>
            </a:r>
            <a:r>
              <a:rPr lang="en-US" b="1" dirty="0" err="1"/>
              <a:t>WatsonX</a:t>
            </a:r>
            <a:r>
              <a:rPr lang="en-US" b="1" dirty="0"/>
              <a:t> Assistant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77A2F-D78D-9AB9-B992-2D7285BF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2245305"/>
            <a:ext cx="7772400" cy="436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6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599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with credential that was created from previous slides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16E96C-6BFA-97BB-F665-51B012D7F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859138"/>
            <a:ext cx="8404703" cy="466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4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599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with credential that was created from previous slides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61D99-D1BC-29F2-576C-80C17ED5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178382"/>
            <a:ext cx="7772400" cy="43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24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394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with credential explained before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55F1E4-C65B-C0AA-CAF8-EE9F6C5D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86" y="1895654"/>
            <a:ext cx="7772400" cy="43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6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476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the Chatbot name and some information.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1945D-0855-4634-4F3B-44A49B1A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210132"/>
            <a:ext cx="7772400" cy="43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05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476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the Chatbot name and some information.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8F050-BFF1-A600-EAEB-93F3653C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178382"/>
            <a:ext cx="7772400" cy="43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45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476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the Chatbot name and some information.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F8701-01F4-31E0-FD2A-46593919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178382"/>
            <a:ext cx="7772400" cy="43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82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424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Finally the initial of Chatbot is completed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2C1D2-D9C9-A023-C60A-43640B97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484" y="1928312"/>
            <a:ext cx="7772400" cy="43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45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424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Finally the initial of Chatbot is completed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19377-02A6-8EB5-E1BB-D5426B85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628" y="1939197"/>
            <a:ext cx="7772400" cy="43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1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8E6184-B6AA-F3C0-D255-5729A942C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266" y="336890"/>
            <a:ext cx="11307753" cy="4986791"/>
          </a:xfrm>
        </p:spPr>
        <p:txBody>
          <a:bodyPr/>
          <a:lstStyle/>
          <a:p>
            <a:pPr algn="l"/>
            <a:r>
              <a:rPr lang="en-US" dirty="0"/>
              <a:t>2. Tools</a:t>
            </a:r>
          </a:p>
          <a:p>
            <a:pPr algn="l"/>
            <a:r>
              <a:rPr lang="en-US" dirty="0"/>
              <a:t>Find, request / download the following tools from IBM Skills Build:</a:t>
            </a:r>
          </a:p>
          <a:p>
            <a:pPr algn="l"/>
            <a:r>
              <a:rPr lang="en-GB" sz="24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https://skillsbuild.org/college-students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32B5F-38BE-7279-FBC4-7BDAB748A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42" y="2100135"/>
            <a:ext cx="7903029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2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805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clicking on </a:t>
            </a:r>
            <a:r>
              <a:rPr lang="en-US" b="1" dirty="0"/>
              <a:t>Create your first action, </a:t>
            </a:r>
            <a:r>
              <a:rPr lang="en-US" dirty="0"/>
              <a:t>we will make chatbot to do certain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E126C-EF22-721E-5BED-998A16F5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00" y="1860595"/>
            <a:ext cx="7772400" cy="1000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3EBCE4-E9C5-5115-7BBE-D2A55D7DA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486" y="2456321"/>
            <a:ext cx="7772400" cy="42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64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742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create the chatbot action from start by clicking on </a:t>
            </a:r>
            <a:r>
              <a:rPr lang="en-US" b="1" dirty="0"/>
              <a:t>Start from Scratch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2D1B9-046F-AC53-039E-CF53A0E9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9" y="2299642"/>
            <a:ext cx="7772400" cy="42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57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518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provide the first action by adding a phrase.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DB11A-3F26-119D-DAD7-566318930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4" y="1595390"/>
            <a:ext cx="8917109" cy="49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41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826"/>
            <a:ext cx="10515600" cy="1325563"/>
          </a:xfrm>
        </p:spPr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143782"/>
            <a:ext cx="424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add more steps by clicking </a:t>
            </a:r>
            <a:r>
              <a:rPr lang="en-US" b="1" dirty="0"/>
              <a:t>Next Step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C0C9B-05BE-2373-F1DA-9FBD3848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4" y="1513114"/>
            <a:ext cx="9065947" cy="50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94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424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add more steps by clicking </a:t>
            </a:r>
            <a:r>
              <a:rPr lang="en-US" b="1" dirty="0"/>
              <a:t>Next Step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09BD5-A897-036A-1691-B8F2E1FD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744711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99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611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provide option that users can select for more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30E4E-ED4C-B374-301C-7B2F0A5E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4" y="1595390"/>
            <a:ext cx="8917109" cy="49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53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641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provide an option that users can select for more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FE4A5-DEE5-E6BB-225B-AE907306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231" y="1690688"/>
            <a:ext cx="2925328" cy="4819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120C1-0622-E18E-B28E-5DDD59AE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5" y="1838600"/>
            <a:ext cx="7772400" cy="42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47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478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Further we can visualize the action graphically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BE2DE-3358-7D8B-D9AF-A588B758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14" y="1595389"/>
            <a:ext cx="9244017" cy="49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95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4DBB-F109-CE0D-1296-6303DC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4FC5D-C2EC-5093-7C87-8E7117DA2BDB}"/>
              </a:ext>
            </a:extLst>
          </p:cNvPr>
          <p:cNvSpPr txBox="1"/>
          <p:nvPr/>
        </p:nvSpPr>
        <p:spPr>
          <a:xfrm>
            <a:off x="838200" y="1226057"/>
            <a:ext cx="2556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Chatbot </a:t>
            </a:r>
            <a:r>
              <a:rPr lang="en-US"/>
              <a:t>being deployed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A28C3-09FE-C2A7-F41E-42B54847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47" y="1690687"/>
            <a:ext cx="8099139" cy="92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738B6-A55F-904D-2CDF-18BEDFBE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86" y="2616439"/>
            <a:ext cx="7772400" cy="42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8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8E6184-B6AA-F3C0-D255-5729A942C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123" y="761433"/>
            <a:ext cx="11307753" cy="652111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4. Videos</a:t>
            </a:r>
          </a:p>
          <a:p>
            <a:pPr algn="l"/>
            <a:r>
              <a:rPr lang="en-US" dirty="0"/>
              <a:t>Please create a 5 minute video every 4 weeks of status and a demo your project so far</a:t>
            </a:r>
          </a:p>
          <a:p>
            <a:pPr algn="l"/>
            <a:r>
              <a:rPr lang="en-US" dirty="0"/>
              <a:t>– place a reminder invite for 5 minutes in your calendar every 4 weeks– inviting me</a:t>
            </a:r>
          </a:p>
          <a:p>
            <a:pPr algn="l"/>
            <a:r>
              <a:rPr lang="en-US" dirty="0"/>
              <a:t>Send videos to </a:t>
            </a:r>
            <a:r>
              <a:rPr lang="en-US" dirty="0">
                <a:hlinkClick r:id="rId2"/>
              </a:rPr>
              <a:t>j0nnymac@uk.ibm.com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5. Management</a:t>
            </a:r>
          </a:p>
          <a:p>
            <a:pPr algn="l"/>
            <a:r>
              <a:rPr lang="en-US" dirty="0"/>
              <a:t>Create a project Trello board to manage your project</a:t>
            </a:r>
          </a:p>
          <a:p>
            <a:pPr algn="l" fontAlgn="base"/>
            <a:r>
              <a:rPr lang="en-GB" b="0" i="0" dirty="0">
                <a:solidFill>
                  <a:srgbClr val="000000"/>
                </a:solidFill>
                <a:effectLst/>
              </a:rPr>
              <a:t>This is an ideal Trello board - </a:t>
            </a:r>
            <a:r>
              <a:rPr lang="en-GB" b="0" i="0" u="sng" dirty="0">
                <a:solidFill>
                  <a:srgbClr val="0000FF"/>
                </a:solidFill>
                <a:effectLst/>
                <a:hlinkClick r:id="rId3"/>
              </a:rPr>
              <a:t>https://trello.com/templates/project-management/simple-project-board-6QW0Ciu8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6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8E6184-B6AA-F3C0-D255-5729A942C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266" y="336890"/>
            <a:ext cx="11307753" cy="652111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6. Communications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aavi" panose="020B0502040204020203" pitchFamily="34" charset="0"/>
              </a:rPr>
              <a:t>We receive hundreds of project emails a week – so to allow us to determine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Raavi" panose="020B0502040204020203" pitchFamily="34" charset="0"/>
              </a:rPr>
              <a:t>whos</a:t>
            </a:r>
            <a:r>
              <a:rPr lang="en-GB" b="0" i="0" dirty="0">
                <a:solidFill>
                  <a:srgbClr val="000000"/>
                </a:solidFill>
                <a:effectLst/>
                <a:latin typeface="Raavi" panose="020B0502040204020203" pitchFamily="34" charset="0"/>
              </a:rPr>
              <a:t> project your note refers to please include in your note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Raav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Raavi" panose="020B0502040204020203" pitchFamily="34" charset="0"/>
              </a:rPr>
              <a:t>Learning Journal– which badges you/your team have completed / are completing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Raavi" panose="020B0502040204020203" pitchFamily="34" charset="0"/>
              </a:rPr>
              <a:t>Project Trello Board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Raavi" panose="020B0502040204020203" pitchFamily="34" charset="0"/>
              </a:rPr>
              <a:t>GitHub Repo (if relevant)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Raavi" panose="020B0502040204020203" pitchFamily="34" charset="0"/>
              </a:rPr>
              <a:t>Name of Project (in th</a:t>
            </a:r>
            <a:r>
              <a:rPr lang="en-GB" dirty="0">
                <a:solidFill>
                  <a:srgbClr val="000000"/>
                </a:solidFill>
                <a:latin typeface="Raavi" panose="020B0502040204020203" pitchFamily="34" charset="0"/>
              </a:rPr>
              <a:t>e subject header)</a:t>
            </a:r>
            <a:endParaRPr lang="en-GB" b="0" i="0" dirty="0">
              <a:solidFill>
                <a:srgbClr val="000000"/>
              </a:solidFill>
              <a:effectLst/>
              <a:latin typeface="Raav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Raavi" panose="020B0502040204020203" pitchFamily="34" charset="0"/>
              </a:rPr>
              <a:t>Link to </a:t>
            </a:r>
            <a:r>
              <a:rPr lang="en-GB" dirty="0">
                <a:solidFill>
                  <a:srgbClr val="000000"/>
                </a:solidFill>
                <a:latin typeface="Raavi" panose="020B0502040204020203" pitchFamily="34" charset="0"/>
              </a:rPr>
              <a:t>repository</a:t>
            </a:r>
            <a:r>
              <a:rPr lang="en-GB" b="0" i="0" dirty="0">
                <a:solidFill>
                  <a:srgbClr val="000000"/>
                </a:solidFill>
                <a:effectLst/>
                <a:latin typeface="Raavi" panose="020B0502040204020203" pitchFamily="34" charset="0"/>
              </a:rPr>
              <a:t> videos you have created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Raavi" panose="020B0502040204020203" pitchFamily="34" charset="0"/>
              </a:rPr>
              <a:t>Link to any blogs you have created</a:t>
            </a:r>
          </a:p>
          <a:p>
            <a:pPr algn="l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1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4A5EF-58C9-31E2-9BE4-C980A0AE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958" y="236236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Only proceed if you are building a chatbot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DO NOT ENTER A CREDIT CARD</a:t>
            </a:r>
          </a:p>
        </p:txBody>
      </p:sp>
    </p:spTree>
    <p:extLst>
      <p:ext uri="{BB962C8B-B14F-4D97-AF65-F5344CB8AC3E}">
        <p14:creationId xmlns:p14="http://schemas.microsoft.com/office/powerpoint/2010/main" val="198479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AD34-099B-1DD2-D5CD-887E40436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Watsonx</a:t>
            </a:r>
            <a:r>
              <a:rPr lang="en-US" dirty="0"/>
              <a:t> chatbot walkthrough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E6184-B6AA-F3C0-D255-5729A942C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 NOT enter a credit card</a:t>
            </a:r>
          </a:p>
        </p:txBody>
      </p:sp>
    </p:spTree>
    <p:extLst>
      <p:ext uri="{BB962C8B-B14F-4D97-AF65-F5344CB8AC3E}">
        <p14:creationId xmlns:p14="http://schemas.microsoft.com/office/powerpoint/2010/main" val="56036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AD34-099B-1DD2-D5CD-887E40436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Register for IBM Skills Build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E6184-B6AA-F3C0-D255-5729A942C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(you may have already done this – in which case move on to </a:t>
            </a:r>
          </a:p>
          <a:p>
            <a:r>
              <a:rPr lang="en-US" dirty="0"/>
              <a:t>Create IBM Cloud Account section)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https://www.ibm.com/academic/home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30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4428</TotalTime>
  <Words>788</Words>
  <Application>Microsoft Macintosh PowerPoint</Application>
  <PresentationFormat>宽屏</PresentationFormat>
  <Paragraphs>111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Aptos</vt:lpstr>
      <vt:lpstr>Aptos Display</vt:lpstr>
      <vt:lpstr>Arial</vt:lpstr>
      <vt:lpstr>Raavi</vt:lpstr>
      <vt:lpstr>Office Theme</vt:lpstr>
      <vt:lpstr>PowerPoint 演示文稿</vt:lpstr>
      <vt:lpstr>PowerPoint 演示文稿</vt:lpstr>
      <vt:lpstr>Achievement for your micro credentials</vt:lpstr>
      <vt:lpstr>PowerPoint 演示文稿</vt:lpstr>
      <vt:lpstr>PowerPoint 演示文稿</vt:lpstr>
      <vt:lpstr>PowerPoint 演示文稿</vt:lpstr>
      <vt:lpstr>Only proceed if you are building a chatbot  DO NOT ENTER A CREDIT CARD</vt:lpstr>
      <vt:lpstr>Watsonx chatbot walkthrough</vt:lpstr>
      <vt:lpstr>Register for IBM Skills Build</vt:lpstr>
      <vt:lpstr>Enter academic email</vt:lpstr>
      <vt:lpstr>Fill account information</vt:lpstr>
      <vt:lpstr>Fill additional information</vt:lpstr>
      <vt:lpstr>Code sent to your email</vt:lpstr>
      <vt:lpstr>The code you should receive</vt:lpstr>
      <vt:lpstr>Copy the code</vt:lpstr>
      <vt:lpstr>You should receive this email of registration</vt:lpstr>
      <vt:lpstr>Welcome to IBM skill software</vt:lpstr>
      <vt:lpstr>Create IBM Cloud account</vt:lpstr>
      <vt:lpstr>Go to https://cloud.ibm.com/login and create an account</vt:lpstr>
      <vt:lpstr>Check your email to obtain the code</vt:lpstr>
      <vt:lpstr>Copy the code</vt:lpstr>
      <vt:lpstr>Paste the code</vt:lpstr>
      <vt:lpstr>Fill personal information</vt:lpstr>
      <vt:lpstr>Click on “Register with a code”</vt:lpstr>
      <vt:lpstr>Register with the code that you can find in your IBM skill software account</vt:lpstr>
      <vt:lpstr>Go to https://www.ibm.com/academic/topic/cloud and software section. Click on “IBM Cloud Feature Code”</vt:lpstr>
      <vt:lpstr>Click on “Request Feature Code”</vt:lpstr>
      <vt:lpstr>Copy the code</vt:lpstr>
      <vt:lpstr>Paste the code and create your account</vt:lpstr>
      <vt:lpstr>Now, you have access to IBM Cloud Resources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  <vt:lpstr>IBM Chatbot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step</dc:title>
  <dc:creator>Mehdi Hellou</dc:creator>
  <cp:lastModifiedBy>Weihao Zeng</cp:lastModifiedBy>
  <cp:revision>93</cp:revision>
  <dcterms:created xsi:type="dcterms:W3CDTF">2024-04-24T11:55:17Z</dcterms:created>
  <dcterms:modified xsi:type="dcterms:W3CDTF">2025-05-16T13:23:36Z</dcterms:modified>
</cp:coreProperties>
</file>